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DM Sans Bold" charset="-94"/>
      <p:regular r:id="rId28"/>
    </p:embeddedFont>
    <p:embeddedFont>
      <p:font typeface="DM Sans" charset="-94"/>
      <p:regular r:id="rId29"/>
    </p:embeddedFont>
    <p:embeddedFont>
      <p:font typeface="Arimo Bold" charset="0"/>
      <p:regular r:id="rId30"/>
    </p:embeddedFont>
    <p:embeddedFont>
      <p:font typeface="Lexend Deca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bril Fatface" charset="-9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2" d="100"/>
          <a:sy n="62" d="100"/>
        </p:scale>
        <p:origin x="-38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19139" flipH="1">
            <a:off x="1717312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353421" y="8622030"/>
            <a:ext cx="1581157" cy="1581157"/>
          </a:xfrm>
          <a:custGeom>
            <a:avLst/>
            <a:gdLst/>
            <a:ahLst/>
            <a:cxnLst/>
            <a:rect l="l" t="t" r="r" b="b"/>
            <a:pathLst>
              <a:path w="1581157" h="1581157">
                <a:moveTo>
                  <a:pt x="0" y="0"/>
                </a:moveTo>
                <a:lnTo>
                  <a:pt x="1581158" y="0"/>
                </a:lnTo>
                <a:lnTo>
                  <a:pt x="1581158" y="1581157"/>
                </a:lnTo>
                <a:lnTo>
                  <a:pt x="0" y="158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699" y="2773023"/>
            <a:ext cx="14540532" cy="3057519"/>
            <a:chOff x="0" y="0"/>
            <a:chExt cx="19387375" cy="40766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9387375" cy="285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0"/>
                </a:lnSpc>
              </a:pPr>
              <a:r>
                <a:rPr lang="en-US" sz="14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Etik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00417"/>
              <a:ext cx="1938737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Bilim ve Araştırma Etiği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504007"/>
          </a:xfrm>
          <a:custGeom>
            <a:avLst/>
            <a:gdLst/>
            <a:ahLst/>
            <a:cxnLst/>
            <a:rect l="l" t="t" r="r" b="b"/>
            <a:pathLst>
              <a:path w="18288000" h="1504007">
                <a:moveTo>
                  <a:pt x="0" y="0"/>
                </a:moveTo>
                <a:lnTo>
                  <a:pt x="18288000" y="0"/>
                </a:lnTo>
                <a:lnTo>
                  <a:pt x="18288000" y="1504007"/>
                </a:lnTo>
                <a:lnTo>
                  <a:pt x="0" y="150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" r="-363" b="-143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602456" y="8098155"/>
            <a:ext cx="768645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Dr. Serhat YAŞAR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85261" y="503347"/>
            <a:ext cx="10236373" cy="950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TDK’ya göre,</a:t>
            </a:r>
          </a:p>
          <a:p>
            <a:pPr algn="ctr">
              <a:lnSpc>
                <a:spcPts val="5790"/>
              </a:lnSpc>
              <a:spcBef>
                <a:spcPct val="0"/>
              </a:spcBef>
            </a:pPr>
            <a:endParaRPr lang="en-US" sz="4136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Etik,</a:t>
            </a: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Çeşitli meslek kolları arasında tarafların uyması veya kaçınması gereken davranışlar bütünü</a:t>
            </a: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Ahlak</a:t>
            </a:r>
            <a:r>
              <a:rPr lang="en-US" sz="413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 toplum içinde kişilerin benimsedikleri, uymak zorunda bulundukları davranış biçimleri ve kuralları</a:t>
            </a: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Hukuk</a:t>
            </a:r>
          </a:p>
          <a:p>
            <a:pPr algn="l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Toplumu düzenleyen ve devletin yaptırım gücünü belirleyen yasaların tümü</a:t>
            </a:r>
          </a:p>
        </p:txBody>
      </p:sp>
      <p:sp>
        <p:nvSpPr>
          <p:cNvPr id="4" name="Freeform 4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43" r="-3145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7" name="TextBox 7"/>
          <p:cNvSpPr txBox="1"/>
          <p:nvPr/>
        </p:nvSpPr>
        <p:spPr>
          <a:xfrm rot="3182240">
            <a:off x="1712665" y="547080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8" name="TextBox 8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00000" flipH="1">
            <a:off x="7089400" y="600041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8075295" y="0"/>
                </a:moveTo>
                <a:lnTo>
                  <a:pt x="0" y="0"/>
                </a:lnTo>
                <a:lnTo>
                  <a:pt x="0" y="8229600"/>
                </a:lnTo>
                <a:lnTo>
                  <a:pt x="8075295" y="8229600"/>
                </a:lnTo>
                <a:lnTo>
                  <a:pt x="80752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853707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860851"/>
          <a:ext cx="16230603" cy="4360761"/>
        </p:xfrm>
        <a:graphic>
          <a:graphicData uri="http://schemas.openxmlformats.org/drawingml/2006/table">
            <a:tbl>
              <a:tblPr/>
              <a:tblGrid>
                <a:gridCol w="5410201"/>
                <a:gridCol w="5410201"/>
                <a:gridCol w="5410201"/>
              </a:tblGrid>
              <a:tr h="436076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Yetersiz ve ilkesiz üyeleri ayırmak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Meslek içi rekabeti düzenlemek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Hizmet ideallerini korumak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2008958" y="7770336"/>
            <a:ext cx="3353439" cy="2516664"/>
          </a:xfrm>
          <a:custGeom>
            <a:avLst/>
            <a:gdLst/>
            <a:ahLst/>
            <a:cxnLst/>
            <a:rect l="l" t="t" r="r" b="b"/>
            <a:pathLst>
              <a:path w="3353439" h="2516664">
                <a:moveTo>
                  <a:pt x="0" y="0"/>
                </a:moveTo>
                <a:lnTo>
                  <a:pt x="3353439" y="0"/>
                </a:lnTo>
                <a:lnTo>
                  <a:pt x="3353439" y="2516664"/>
                </a:lnTo>
                <a:lnTo>
                  <a:pt x="0" y="2516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42747" y="7770336"/>
            <a:ext cx="3417705" cy="2153599"/>
          </a:xfrm>
          <a:custGeom>
            <a:avLst/>
            <a:gdLst/>
            <a:ahLst/>
            <a:cxnLst/>
            <a:rect l="l" t="t" r="r" b="b"/>
            <a:pathLst>
              <a:path w="3417705" h="2153599">
                <a:moveTo>
                  <a:pt x="0" y="0"/>
                </a:moveTo>
                <a:lnTo>
                  <a:pt x="3417705" y="0"/>
                </a:lnTo>
                <a:lnTo>
                  <a:pt x="3417705" y="2153599"/>
                </a:lnTo>
                <a:lnTo>
                  <a:pt x="0" y="2153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8" t="-811" r="-56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94414" y="7770336"/>
            <a:ext cx="3416316" cy="2516664"/>
          </a:xfrm>
          <a:custGeom>
            <a:avLst/>
            <a:gdLst/>
            <a:ahLst/>
            <a:cxnLst/>
            <a:rect l="l" t="t" r="r" b="b"/>
            <a:pathLst>
              <a:path w="3416316" h="2516664">
                <a:moveTo>
                  <a:pt x="0" y="0"/>
                </a:moveTo>
                <a:lnTo>
                  <a:pt x="3416316" y="0"/>
                </a:lnTo>
                <a:lnTo>
                  <a:pt x="3416316" y="2516664"/>
                </a:lnTo>
                <a:lnTo>
                  <a:pt x="0" y="2516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2272" r="-95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28700"/>
            <a:ext cx="811530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79"/>
              </a:lnSpc>
              <a:spcBef>
                <a:spcPct val="0"/>
              </a:spcBef>
            </a:pPr>
            <a:r>
              <a:rPr lang="en-US" sz="73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Neden Etik?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0944" y="2184400"/>
            <a:ext cx="17226111" cy="583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0"/>
              </a:lnSpc>
              <a:spcBef>
                <a:spcPct val="0"/>
              </a:spcBef>
            </a:pPr>
            <a:r>
              <a:rPr lang="en-US" sz="47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Her zaman mesleği icra eden grup oluşturur.</a:t>
            </a:r>
          </a:p>
          <a:p>
            <a:pPr algn="ctr">
              <a:lnSpc>
                <a:spcPts val="6650"/>
              </a:lnSpc>
              <a:spcBef>
                <a:spcPct val="0"/>
              </a:spcBef>
            </a:pPr>
            <a:endParaRPr lang="en-US" sz="475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650"/>
              </a:lnSpc>
              <a:spcBef>
                <a:spcPct val="0"/>
              </a:spcBef>
            </a:pPr>
            <a:endParaRPr lang="en-US" sz="475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650"/>
              </a:lnSpc>
              <a:spcBef>
                <a:spcPct val="0"/>
              </a:spcBef>
            </a:pPr>
            <a:r>
              <a:rPr lang="en-US" sz="47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Mesleki etik, grup onu koruduğu sürece yürürlükte kalabilir.</a:t>
            </a:r>
          </a:p>
          <a:p>
            <a:pPr algn="ctr">
              <a:lnSpc>
                <a:spcPts val="6650"/>
              </a:lnSpc>
              <a:spcBef>
                <a:spcPct val="0"/>
              </a:spcBef>
            </a:pPr>
            <a:endParaRPr lang="en-US" sz="475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650"/>
              </a:lnSpc>
              <a:spcBef>
                <a:spcPct val="0"/>
              </a:spcBef>
            </a:pPr>
            <a:endParaRPr lang="en-US" sz="475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6650"/>
              </a:lnSpc>
              <a:spcBef>
                <a:spcPct val="0"/>
              </a:spcBef>
            </a:pPr>
            <a:r>
              <a:rPr lang="en-US" sz="47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Kişisel eğilimlere sınır çizen kurallardan oluşur.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9455" y="0"/>
            <a:ext cx="12469091" cy="10287000"/>
          </a:xfrm>
          <a:custGeom>
            <a:avLst/>
            <a:gdLst/>
            <a:ahLst/>
            <a:cxnLst/>
            <a:rect l="l" t="t" r="r" b="b"/>
            <a:pathLst>
              <a:path w="12469091" h="10287000">
                <a:moveTo>
                  <a:pt x="0" y="0"/>
                </a:moveTo>
                <a:lnTo>
                  <a:pt x="12469090" y="0"/>
                </a:lnTo>
                <a:lnTo>
                  <a:pt x="124690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11845" y="0"/>
            <a:ext cx="13513300" cy="10287000"/>
          </a:xfrm>
          <a:custGeom>
            <a:avLst/>
            <a:gdLst/>
            <a:ahLst/>
            <a:cxnLst/>
            <a:rect l="l" t="t" r="r" b="b"/>
            <a:pathLst>
              <a:path w="13513300" h="10287000">
                <a:moveTo>
                  <a:pt x="0" y="0"/>
                </a:moveTo>
                <a:lnTo>
                  <a:pt x="13513300" y="0"/>
                </a:lnTo>
                <a:lnTo>
                  <a:pt x="13513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680129" y="1019175"/>
            <a:ext cx="797673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Etik vs. Hukuk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14703" y="6226104"/>
            <a:ext cx="3786004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Etiğe aykırı bazı davranışlar yasadışı olmayabilir.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699" y="4699912"/>
            <a:ext cx="3786004" cy="4181977"/>
            <a:chOff x="0" y="0"/>
            <a:chExt cx="5048005" cy="5575970"/>
          </a:xfrm>
        </p:grpSpPr>
        <p:sp>
          <p:nvSpPr>
            <p:cNvPr id="7" name="TextBox 7"/>
            <p:cNvSpPr txBox="1"/>
            <p:nvPr/>
          </p:nvSpPr>
          <p:spPr>
            <a:xfrm>
              <a:off x="0" y="2010445"/>
              <a:ext cx="5048005" cy="356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Yasal olmayan bazı davranışlar etiğe aykırı olmayabilir.</a:t>
              </a:r>
            </a:p>
            <a:p>
              <a:pPr algn="l">
                <a:lnSpc>
                  <a:spcPts val="4200"/>
                </a:lnSpc>
              </a:pPr>
              <a:endPara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44000" y="6226104"/>
            <a:ext cx="378600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Yasalar etiğe aykırı olabilir.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72929" y="6226104"/>
            <a:ext cx="3786004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Yasalar net bir biçimde ifade edilirken etik standartlar çoğu zaman bilinmez ya da gizli kalır.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143816" y="4894923"/>
            <a:ext cx="3786004" cy="2048377"/>
            <a:chOff x="0" y="0"/>
            <a:chExt cx="5048005" cy="273117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010445"/>
              <a:ext cx="504800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814703" y="4894923"/>
            <a:ext cx="3786004" cy="2048377"/>
            <a:chOff x="0" y="0"/>
            <a:chExt cx="5048005" cy="273117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010445"/>
              <a:ext cx="504800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3472929" y="4894923"/>
            <a:ext cx="3786004" cy="2048377"/>
            <a:chOff x="0" y="0"/>
            <a:chExt cx="5048005" cy="273117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2010445"/>
              <a:ext cx="504800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66250" y="-145181"/>
          <a:ext cx="16693050" cy="10929594"/>
        </p:xfrm>
        <a:graphic>
          <a:graphicData uri="http://schemas.openxmlformats.org/drawingml/2006/table">
            <a:tbl>
              <a:tblPr/>
              <a:tblGrid>
                <a:gridCol w="8346525"/>
                <a:gridCol w="8346525"/>
              </a:tblGrid>
              <a:tr h="907247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Etik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Ahlak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7247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Konusunu evrensel felsefi davranışlar oluşturur.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Konusunu insan davranışları oluşturur.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7247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Kurallara dayalı davranışları ifade eder.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Davranışların duygusal boyutu içerir.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645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Soyut tanımlamaları ve kavramları içerir.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Somut değerlerle ilgilenir.</a:t>
                      </a: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645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Evrensel bir nitelik taşımaktadır.</a:t>
                      </a: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Toplumdan topluma değişir ve bir çok unsura bağlıdır.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044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İnsanların bireysel ve toplumsal anlamda kurdukları ilişkilerin temelinde var olan değerleri içerir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İnsanın değer ve tutumlarını içerir.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874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Ahlak ilkesini ve ahlakiliği</a:t>
                      </a:r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gösteren eylemleri ve davranışları sorgular.</a:t>
                      </a:r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Ahlak bireysel ve somut</a:t>
                      </a:r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sorgulamalar yapar.</a:t>
                      </a:r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645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Konu olarak daha temel ve genel soruları ele alır.</a:t>
                      </a: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Daha çok emir ve bildirme kipindeki ifadelerdir.</a:t>
                      </a:r>
                      <a:endParaRPr lang="en-US" sz="1100"/>
                    </a:p>
                    <a:p>
                      <a:pPr algn="l">
                        <a:lnSpc>
                          <a:spcPts val="3639"/>
                        </a:lnSpc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514276"/>
            <a:ext cx="6562050" cy="6299568"/>
          </a:xfrm>
          <a:custGeom>
            <a:avLst/>
            <a:gdLst/>
            <a:ahLst/>
            <a:cxnLst/>
            <a:rect l="l" t="t" r="r" b="b"/>
            <a:pathLst>
              <a:path w="6562050" h="6299568">
                <a:moveTo>
                  <a:pt x="0" y="0"/>
                </a:moveTo>
                <a:lnTo>
                  <a:pt x="6562050" y="0"/>
                </a:lnTo>
                <a:lnTo>
                  <a:pt x="6562050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7850" y="1473156"/>
            <a:ext cx="8299357" cy="5591223"/>
            <a:chOff x="0" y="0"/>
            <a:chExt cx="11065809" cy="7454964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1065809" cy="549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Öğretmenlik Mesleğinde Etik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262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75253"/>
            <a:ext cx="8082840" cy="4536494"/>
          </a:xfrm>
          <a:custGeom>
            <a:avLst/>
            <a:gdLst/>
            <a:ahLst/>
            <a:cxnLst/>
            <a:rect l="l" t="t" r="r" b="b"/>
            <a:pathLst>
              <a:path w="8082840" h="4536494">
                <a:moveTo>
                  <a:pt x="0" y="0"/>
                </a:moveTo>
                <a:lnTo>
                  <a:pt x="8082840" y="0"/>
                </a:lnTo>
                <a:lnTo>
                  <a:pt x="8082840" y="4536494"/>
                </a:lnTo>
                <a:lnTo>
                  <a:pt x="0" y="4536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7850" y="1273131"/>
            <a:ext cx="8299357" cy="5991273"/>
            <a:chOff x="0" y="0"/>
            <a:chExt cx="11065809" cy="79883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601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Toplum için “dürüst, adil, tarafsız ve şeffaf olan ve demokratik devletin yasallığını geliştiren ve koruyan davranışlardır.”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7596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8418" y="2571398"/>
            <a:ext cx="8433122" cy="5144205"/>
          </a:xfrm>
          <a:custGeom>
            <a:avLst/>
            <a:gdLst/>
            <a:ahLst/>
            <a:cxnLst/>
            <a:rect l="l" t="t" r="r" b="b"/>
            <a:pathLst>
              <a:path w="8433122" h="5144205">
                <a:moveTo>
                  <a:pt x="0" y="0"/>
                </a:moveTo>
                <a:lnTo>
                  <a:pt x="8433122" y="0"/>
                </a:lnTo>
                <a:lnTo>
                  <a:pt x="8433122" y="5144204"/>
                </a:lnTo>
                <a:lnTo>
                  <a:pt x="0" y="514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1473156"/>
            <a:ext cx="8299357" cy="5238798"/>
            <a:chOff x="0" y="0"/>
            <a:chExt cx="11065809" cy="69850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501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Zengin ya da fakir, başarılı ya da başarısız ayrımının öğretmenlik meslek etiğine aykırıdır. 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563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0559" y="-3540568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9573" y="1479016"/>
            <a:ext cx="602489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r-TR" sz="8400" b="1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Etik</a:t>
            </a:r>
            <a:endParaRPr lang="en-US" sz="84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09573" y="4622357"/>
            <a:ext cx="602489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u="sng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Etik</a:t>
            </a:r>
            <a:endParaRPr lang="en-US" sz="3000" u="sng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409573" y="3629073"/>
            <a:ext cx="1511565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678143" y="1028700"/>
            <a:ext cx="1581157" cy="1581157"/>
          </a:xfrm>
          <a:custGeom>
            <a:avLst/>
            <a:gdLst/>
            <a:ahLst/>
            <a:cxnLst/>
            <a:rect l="l" t="t" r="r" b="b"/>
            <a:pathLst>
              <a:path w="1581157" h="1581157">
                <a:moveTo>
                  <a:pt x="0" y="0"/>
                </a:moveTo>
                <a:lnTo>
                  <a:pt x="1581157" y="0"/>
                </a:lnTo>
                <a:lnTo>
                  <a:pt x="1581157" y="1581157"/>
                </a:lnTo>
                <a:lnTo>
                  <a:pt x="0" y="158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09573" y="5679632"/>
            <a:ext cx="75741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u="sng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Öğretmenlik</a:t>
            </a:r>
            <a:r>
              <a:rPr lang="en-US" sz="3000" u="sng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u="sng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Mesleğinde</a:t>
            </a:r>
            <a:r>
              <a:rPr lang="en-US" sz="3000" u="sng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u="sng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Etik</a:t>
            </a:r>
            <a:endParaRPr lang="en-US" sz="3000" u="sng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409573" y="3898580"/>
            <a:ext cx="602489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tr-TR" sz="3000" u="sng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Giriş</a:t>
            </a:r>
            <a:endParaRPr lang="en-US" sz="3000" u="sng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524000" y="6677025"/>
            <a:ext cx="602489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tr-TR" sz="3000" u="sng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Sonuç ve Öneriler</a:t>
            </a:r>
            <a:endParaRPr lang="en-US" sz="3000" u="sng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2926" y="2344530"/>
            <a:ext cx="8828615" cy="5597940"/>
          </a:xfrm>
          <a:custGeom>
            <a:avLst/>
            <a:gdLst/>
            <a:ahLst/>
            <a:cxnLst/>
            <a:rect l="l" t="t" r="r" b="b"/>
            <a:pathLst>
              <a:path w="8828615" h="5597940">
                <a:moveTo>
                  <a:pt x="0" y="0"/>
                </a:moveTo>
                <a:lnTo>
                  <a:pt x="8828614" y="0"/>
                </a:lnTo>
                <a:lnTo>
                  <a:pt x="8828614" y="5597940"/>
                </a:lnTo>
                <a:lnTo>
                  <a:pt x="0" y="5597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4" t="-29208" r="-1742" b="-3321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1028700"/>
            <a:ext cx="8299357" cy="6743748"/>
            <a:chOff x="0" y="0"/>
            <a:chExt cx="11065809" cy="89916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702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Doğruluk, dürüstlük ve güven, her meslek grubunda olduğu gibi, öğretmenlerden de yapmaları beklenen üç önemli etiksel ilkedir.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629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178" y="1658884"/>
            <a:ext cx="7981362" cy="6969233"/>
          </a:xfrm>
          <a:custGeom>
            <a:avLst/>
            <a:gdLst/>
            <a:ahLst/>
            <a:cxnLst/>
            <a:rect l="l" t="t" r="r" b="b"/>
            <a:pathLst>
              <a:path w="7981362" h="6969233">
                <a:moveTo>
                  <a:pt x="0" y="0"/>
                </a:moveTo>
                <a:lnTo>
                  <a:pt x="7981362" y="0"/>
                </a:lnTo>
                <a:lnTo>
                  <a:pt x="7981362" y="6969232"/>
                </a:lnTo>
                <a:lnTo>
                  <a:pt x="0" y="696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2533650"/>
            <a:ext cx="8299357" cy="3733848"/>
            <a:chOff x="0" y="0"/>
            <a:chExt cx="11065809" cy="49784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30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Öğretmen objektif olmak zorundadır.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497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128" y="2236394"/>
            <a:ext cx="8809412" cy="5814212"/>
          </a:xfrm>
          <a:custGeom>
            <a:avLst/>
            <a:gdLst/>
            <a:ahLst/>
            <a:cxnLst/>
            <a:rect l="l" t="t" r="r" b="b"/>
            <a:pathLst>
              <a:path w="8809412" h="5814212">
                <a:moveTo>
                  <a:pt x="0" y="0"/>
                </a:moveTo>
                <a:lnTo>
                  <a:pt x="8809412" y="0"/>
                </a:lnTo>
                <a:lnTo>
                  <a:pt x="8809412" y="5814212"/>
                </a:lnTo>
                <a:lnTo>
                  <a:pt x="0" y="581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2157412"/>
            <a:ext cx="8299357" cy="4486323"/>
            <a:chOff x="0" y="0"/>
            <a:chExt cx="11065809" cy="59817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401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Öğretmenler de, sürekli bir gelişme içerisinde olmak zorundadırlar. 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530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74356" y="1139814"/>
            <a:ext cx="5447120" cy="8007372"/>
          </a:xfrm>
          <a:custGeom>
            <a:avLst/>
            <a:gdLst/>
            <a:ahLst/>
            <a:cxnLst/>
            <a:rect l="l" t="t" r="r" b="b"/>
            <a:pathLst>
              <a:path w="5447120" h="8007372">
                <a:moveTo>
                  <a:pt x="0" y="0"/>
                </a:moveTo>
                <a:lnTo>
                  <a:pt x="5447120" y="0"/>
                </a:lnTo>
                <a:lnTo>
                  <a:pt x="5447120" y="8007372"/>
                </a:lnTo>
                <a:lnTo>
                  <a:pt x="0" y="8007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2533650"/>
            <a:ext cx="8299357" cy="3733848"/>
            <a:chOff x="0" y="0"/>
            <a:chExt cx="11065809" cy="49784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30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Toplumun değerlerini yaşatmalıdır.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497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1600" y="3125545"/>
            <a:ext cx="8749941" cy="4035910"/>
          </a:xfrm>
          <a:custGeom>
            <a:avLst/>
            <a:gdLst/>
            <a:ahLst/>
            <a:cxnLst/>
            <a:rect l="l" t="t" r="r" b="b"/>
            <a:pathLst>
              <a:path w="8749941" h="4035910">
                <a:moveTo>
                  <a:pt x="0" y="0"/>
                </a:moveTo>
                <a:lnTo>
                  <a:pt x="8749940" y="0"/>
                </a:lnTo>
                <a:lnTo>
                  <a:pt x="8749940" y="4035910"/>
                </a:lnTo>
                <a:lnTo>
                  <a:pt x="0" y="4035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68715" y="1404938"/>
            <a:ext cx="8299357" cy="5991273"/>
            <a:chOff x="0" y="0"/>
            <a:chExt cx="11065809" cy="7988364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1065809" cy="601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İnsanın özel yaşamına, özerkliğine, kararlarına ve insanlar arasındaki farklılıklara gereken saygı gösterilmelidir.</a:t>
              </a:r>
            </a:p>
            <a:p>
              <a:pPr algn="l">
                <a:lnSpc>
                  <a:spcPts val="5999"/>
                </a:lnSpc>
                <a:spcBef>
                  <a:spcPct val="0"/>
                </a:spcBef>
              </a:pPr>
              <a:endParaRPr lang="en-US" sz="4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759639"/>
              <a:ext cx="11065809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Kamu mesleğinde etik davranış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94878">
            <a:off x="-1299255" y="-3855503"/>
            <a:ext cx="14212134" cy="14034482"/>
          </a:xfrm>
          <a:custGeom>
            <a:avLst/>
            <a:gdLst/>
            <a:ahLst/>
            <a:cxnLst/>
            <a:rect l="l" t="t" r="r" b="b"/>
            <a:pathLst>
              <a:path w="14212134" h="14034482">
                <a:moveTo>
                  <a:pt x="0" y="0"/>
                </a:moveTo>
                <a:lnTo>
                  <a:pt x="14212134" y="0"/>
                </a:lnTo>
                <a:lnTo>
                  <a:pt x="14212134" y="14034482"/>
                </a:lnTo>
                <a:lnTo>
                  <a:pt x="0" y="1403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04935" y="5586702"/>
            <a:ext cx="7506486" cy="3039237"/>
            <a:chOff x="0" y="0"/>
            <a:chExt cx="5663001" cy="22928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63001" cy="2292844"/>
            </a:xfrm>
            <a:custGeom>
              <a:avLst/>
              <a:gdLst/>
              <a:ahLst/>
              <a:cxnLst/>
              <a:rect l="l" t="t" r="r" b="b"/>
              <a:pathLst>
                <a:path w="5663001" h="2292844">
                  <a:moveTo>
                    <a:pt x="30941" y="0"/>
                  </a:moveTo>
                  <a:lnTo>
                    <a:pt x="5632060" y="0"/>
                  </a:lnTo>
                  <a:cubicBezTo>
                    <a:pt x="5649148" y="0"/>
                    <a:pt x="5663001" y="13853"/>
                    <a:pt x="5663001" y="30941"/>
                  </a:cubicBezTo>
                  <a:lnTo>
                    <a:pt x="5663001" y="2261903"/>
                  </a:lnTo>
                  <a:cubicBezTo>
                    <a:pt x="5663001" y="2270109"/>
                    <a:pt x="5659741" y="2277979"/>
                    <a:pt x="5653939" y="2283781"/>
                  </a:cubicBezTo>
                  <a:cubicBezTo>
                    <a:pt x="5648136" y="2289584"/>
                    <a:pt x="5640266" y="2292844"/>
                    <a:pt x="5632060" y="2292844"/>
                  </a:cubicBezTo>
                  <a:lnTo>
                    <a:pt x="30941" y="2292844"/>
                  </a:lnTo>
                  <a:cubicBezTo>
                    <a:pt x="22735" y="2292844"/>
                    <a:pt x="14865" y="2289584"/>
                    <a:pt x="9062" y="2283781"/>
                  </a:cubicBezTo>
                  <a:cubicBezTo>
                    <a:pt x="3260" y="2277979"/>
                    <a:pt x="0" y="2270109"/>
                    <a:pt x="0" y="2261903"/>
                  </a:cubicBezTo>
                  <a:lnTo>
                    <a:pt x="0" y="30941"/>
                  </a:lnTo>
                  <a:cubicBezTo>
                    <a:pt x="0" y="22735"/>
                    <a:pt x="3260" y="14865"/>
                    <a:pt x="9062" y="9062"/>
                  </a:cubicBezTo>
                  <a:cubicBezTo>
                    <a:pt x="14865" y="3260"/>
                    <a:pt x="22735" y="0"/>
                    <a:pt x="30941" y="0"/>
                  </a:cubicBezTo>
                  <a:close/>
                </a:path>
              </a:pathLst>
            </a:custGeom>
            <a:solidFill>
              <a:srgbClr val="E0D2EF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663001" cy="234999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Öğretmenlik mesleğinde, yetersiz ve ilkesiz üyelerin ayrılmasını, meslek içi rekabetin düzenlenmesi, hizmet ideallerini geliştirilmesi ancak etik yoluyla olanaklıdır.</a:t>
              </a:r>
            </a:p>
          </p:txBody>
        </p:sp>
      </p:grpSp>
      <p:sp>
        <p:nvSpPr>
          <p:cNvPr id="6" name="AutoShape 6"/>
          <p:cNvSpPr/>
          <p:nvPr/>
        </p:nvSpPr>
        <p:spPr>
          <a:xfrm rot="1008">
            <a:off x="1028698" y="3793621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276580" y="3914964"/>
            <a:ext cx="6819953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İnsanlar arasındaki etkileşim nedeniyle etik anlayışın geliştirilmesi ve daha etkin bir biçimde kullanılması gerekmektedir.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6580" y="6562725"/>
            <a:ext cx="681995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Etik değerler, öğretmenlik mesleği için ayrı bir öneme sahiptir.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6580" y="7553325"/>
            <a:ext cx="6819953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Henüz üzerinde tam bir uzlaşmaya varılamamış olan öğretmenlik mesleğinde etik kuralların oluşması amacıyla yapılan çalışmalar hızlandırılmalıdır.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6580" y="1129102"/>
            <a:ext cx="797673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Sonuç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80159">
            <a:off x="623981" y="-2244630"/>
            <a:ext cx="15529570" cy="15335451"/>
          </a:xfrm>
          <a:custGeom>
            <a:avLst/>
            <a:gdLst/>
            <a:ahLst/>
            <a:cxnLst/>
            <a:rect l="l" t="t" r="r" b="b"/>
            <a:pathLst>
              <a:path w="15529570" h="15335451">
                <a:moveTo>
                  <a:pt x="0" y="0"/>
                </a:moveTo>
                <a:lnTo>
                  <a:pt x="15529570" y="0"/>
                </a:lnTo>
                <a:lnTo>
                  <a:pt x="15529570" y="15335451"/>
                </a:lnTo>
                <a:lnTo>
                  <a:pt x="0" y="15335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80134" y="3426383"/>
            <a:ext cx="15327731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883179" y="1187402"/>
            <a:ext cx="7011174" cy="98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7200">
                <a:solidFill>
                  <a:srgbClr val="5CE1E6"/>
                </a:solidFill>
                <a:latin typeface="Lexend Deca"/>
                <a:ea typeface="Lexend Deca"/>
                <a:cs typeface="Lexend Deca"/>
                <a:sym typeface="Lexend Deca"/>
              </a:rPr>
              <a:t>Teşekkürler...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61565" y="6328389"/>
            <a:ext cx="1000336" cy="100033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58998" y="6550361"/>
            <a:ext cx="405471" cy="556392"/>
          </a:xfrm>
          <a:custGeom>
            <a:avLst/>
            <a:gdLst/>
            <a:ahLst/>
            <a:cxnLst/>
            <a:rect l="l" t="t" r="r" b="b"/>
            <a:pathLst>
              <a:path w="405471" h="556392">
                <a:moveTo>
                  <a:pt x="0" y="0"/>
                </a:moveTo>
                <a:lnTo>
                  <a:pt x="405471" y="0"/>
                </a:lnTo>
                <a:lnTo>
                  <a:pt x="405471" y="556392"/>
                </a:lnTo>
                <a:lnTo>
                  <a:pt x="0" y="55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61565" y="7644241"/>
            <a:ext cx="1000336" cy="100033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61565" y="8796820"/>
            <a:ext cx="922960" cy="92296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06667" y="7980239"/>
            <a:ext cx="504855" cy="324943"/>
          </a:xfrm>
          <a:custGeom>
            <a:avLst/>
            <a:gdLst/>
            <a:ahLst/>
            <a:cxnLst/>
            <a:rect l="l" t="t" r="r" b="b"/>
            <a:pathLst>
              <a:path w="504855" h="324943">
                <a:moveTo>
                  <a:pt x="0" y="0"/>
                </a:moveTo>
                <a:lnTo>
                  <a:pt x="504855" y="0"/>
                </a:lnTo>
                <a:lnTo>
                  <a:pt x="504855" y="324942"/>
                </a:lnTo>
                <a:lnTo>
                  <a:pt x="0" y="32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11577" y="8986749"/>
            <a:ext cx="380172" cy="543103"/>
          </a:xfrm>
          <a:custGeom>
            <a:avLst/>
            <a:gdLst/>
            <a:ahLst/>
            <a:cxnLst/>
            <a:rect l="l" t="t" r="r" b="b"/>
            <a:pathLst>
              <a:path w="380172" h="543103">
                <a:moveTo>
                  <a:pt x="0" y="0"/>
                </a:moveTo>
                <a:lnTo>
                  <a:pt x="380172" y="0"/>
                </a:lnTo>
                <a:lnTo>
                  <a:pt x="380172" y="543102"/>
                </a:lnTo>
                <a:lnTo>
                  <a:pt x="0" y="54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867400" y="6496525"/>
            <a:ext cx="2002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21026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1982" y="7606681"/>
            <a:ext cx="7336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syasar@nevsehir.edu.tr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38800" y="8853970"/>
            <a:ext cx="4784706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2. Kat No:234</a:t>
            </a:r>
          </a:p>
        </p:txBody>
      </p:sp>
    </p:spTree>
    <p:extLst>
      <p:ext uri="{BB962C8B-B14F-4D97-AF65-F5344CB8AC3E}">
        <p14:creationId xmlns:p14="http://schemas.microsoft.com/office/powerpoint/2010/main" val="117286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4786" y="2076446"/>
            <a:ext cx="8588369" cy="4942178"/>
            <a:chOff x="0" y="0"/>
            <a:chExt cx="11451159" cy="6589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513929"/>
              <a:ext cx="11451159" cy="4075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TDK’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ya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göre</a:t>
              </a:r>
              <a:endParaRPr lang="en-US" sz="34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Ahlak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bilimi</a:t>
              </a:r>
              <a:endParaRPr lang="en-US" sz="34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Çeşitli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meslek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kolları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arasında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tarafların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uyması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veya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kaçınması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gereken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davranışlar</a:t>
              </a:r>
              <a:r>
                <a:rPr lang="en-US" sz="3499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bütünü</a:t>
              </a:r>
              <a:endParaRPr lang="en-US" sz="34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451159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Etik nedir?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47080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4786" y="2076446"/>
            <a:ext cx="8588369" cy="4942178"/>
            <a:chOff x="0" y="0"/>
            <a:chExt cx="11451159" cy="6589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513929"/>
              <a:ext cx="11451159" cy="4075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MEB’ e göre</a:t>
              </a:r>
            </a:p>
            <a:p>
              <a:pPr marL="1511295" lvl="2" indent="-503765" algn="l">
                <a:lnSpc>
                  <a:spcPts val="4899"/>
                </a:lnSpc>
                <a:buFont typeface="Arial"/>
                <a:buChar char="⚬"/>
              </a:pPr>
              <a:r>
                <a:rPr lang="en-US" sz="3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Etik, bireylere “işlerin nasıl yapılması gerektiğini” belirlemede yardımcı olan yol gösterici değerler, ilkeler ve standartlardır.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451159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Etik nedir?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47080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12404">
            <a:off x="5808682" y="6172200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6873687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9865" y="1917613"/>
            <a:ext cx="7764135" cy="2387600"/>
            <a:chOff x="0" y="0"/>
            <a:chExt cx="10352180" cy="31834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35218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9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Etik nedir?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07192"/>
              <a:ext cx="1035218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Meslek Odalarının Anayasası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00605" y="1692144"/>
            <a:ext cx="6158695" cy="8658084"/>
            <a:chOff x="0" y="0"/>
            <a:chExt cx="8211593" cy="11544112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8211593" cy="2861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633"/>
                </a:lnSpc>
                <a:spcBef>
                  <a:spcPct val="0"/>
                </a:spcBef>
              </a:pPr>
              <a:r>
                <a:rPr lang="en-US" sz="4694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Bütün bu tanımlar dikkate alınarak ahlak,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74418"/>
              <a:ext cx="8211593" cy="7158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32555" lvl="1" indent="-416278" algn="l">
                <a:lnSpc>
                  <a:spcPts val="5398"/>
                </a:lnSpc>
                <a:buFont typeface="Arial"/>
                <a:buChar char="•"/>
              </a:pP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Toplumlardan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bağımsız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olarak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bir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meslek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grubunda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işlerin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nasıl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yapılması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gerekliliğini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standartlarını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ve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değerlerini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belirten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normatif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davranışlar</a:t>
              </a:r>
              <a:r>
                <a:rPr lang="en-US" sz="3856" dirty="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3856" dirty="0" err="1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bütünü</a:t>
              </a:r>
              <a:endParaRPr lang="en-US" sz="385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8300" y="1919743"/>
            <a:ext cx="8239633" cy="6447513"/>
          </a:xfrm>
          <a:custGeom>
            <a:avLst/>
            <a:gdLst/>
            <a:ahLst/>
            <a:cxnLst/>
            <a:rect l="l" t="t" r="r" b="b"/>
            <a:pathLst>
              <a:path w="8239633" h="6447513">
                <a:moveTo>
                  <a:pt x="0" y="0"/>
                </a:moveTo>
                <a:lnTo>
                  <a:pt x="8239633" y="0"/>
                </a:lnTo>
                <a:lnTo>
                  <a:pt x="8239633" y="6447514"/>
                </a:lnTo>
                <a:lnTo>
                  <a:pt x="0" y="6447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05066" y="2015873"/>
            <a:ext cx="3877868" cy="3127627"/>
          </a:xfrm>
          <a:custGeom>
            <a:avLst/>
            <a:gdLst/>
            <a:ahLst/>
            <a:cxnLst/>
            <a:rect l="l" t="t" r="r" b="b"/>
            <a:pathLst>
              <a:path w="3877868" h="3127627">
                <a:moveTo>
                  <a:pt x="0" y="0"/>
                </a:moveTo>
                <a:lnTo>
                  <a:pt x="3877868" y="0"/>
                </a:lnTo>
                <a:lnTo>
                  <a:pt x="3877868" y="3127627"/>
                </a:lnTo>
                <a:lnTo>
                  <a:pt x="0" y="3127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89158" y="6011479"/>
            <a:ext cx="9909685" cy="2229773"/>
          </a:xfrm>
          <a:custGeom>
            <a:avLst/>
            <a:gdLst/>
            <a:ahLst/>
            <a:cxnLst/>
            <a:rect l="l" t="t" r="r" b="b"/>
            <a:pathLst>
              <a:path w="9909685" h="2229773">
                <a:moveTo>
                  <a:pt x="0" y="0"/>
                </a:moveTo>
                <a:lnTo>
                  <a:pt x="9909684" y="0"/>
                </a:lnTo>
                <a:lnTo>
                  <a:pt x="9909684" y="2229772"/>
                </a:lnTo>
                <a:lnTo>
                  <a:pt x="0" y="2229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793" b="-925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49756" y="4829175"/>
            <a:ext cx="2142827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Etik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02812" y="4933950"/>
            <a:ext cx="682377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=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99938" y="4829175"/>
            <a:ext cx="3440013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İntihal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2296">
            <a:off x="10554543" y="-3785506"/>
            <a:ext cx="10173187" cy="10147754"/>
          </a:xfrm>
          <a:custGeom>
            <a:avLst/>
            <a:gdLst/>
            <a:ahLst/>
            <a:cxnLst/>
            <a:rect l="l" t="t" r="r" b="b"/>
            <a:pathLst>
              <a:path w="10173187" h="10147754">
                <a:moveTo>
                  <a:pt x="0" y="0"/>
                </a:moveTo>
                <a:lnTo>
                  <a:pt x="10173187" y="0"/>
                </a:lnTo>
                <a:lnTo>
                  <a:pt x="10173187" y="10147754"/>
                </a:lnTo>
                <a:lnTo>
                  <a:pt x="0" y="1014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028700" y="2514600"/>
          <a:ext cx="3417643" cy="6743702"/>
        </p:xfrm>
        <a:graphic>
          <a:graphicData uri="http://schemas.openxmlformats.org/drawingml/2006/table">
            <a:tbl>
              <a:tblPr/>
              <a:tblGrid>
                <a:gridCol w="3417643"/>
              </a:tblGrid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 err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Bilgi</a:t>
                      </a: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</a:t>
                      </a:r>
                      <a:r>
                        <a:rPr lang="en-US" sz="2199" b="1" dirty="0" err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Felsefesi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FEFBF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Bilim Felsefesi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Varlık Felsefesi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 err="1">
                          <a:solidFill>
                            <a:srgbClr val="FEFBF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Ahlak</a:t>
                      </a:r>
                      <a:r>
                        <a:rPr lang="en-US" sz="2199" b="1" dirty="0">
                          <a:solidFill>
                            <a:srgbClr val="FEFBF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 </a:t>
                      </a:r>
                      <a:r>
                        <a:rPr lang="en-US" sz="2199" b="1" dirty="0" err="1">
                          <a:solidFill>
                            <a:srgbClr val="FEFBF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Felsefesi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Sanat Felsefesi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FEFBF5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Din Felsefesi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56A"/>
                    </a:solidFill>
                  </a:tcPr>
                </a:tc>
              </a:tr>
              <a:tr h="963386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Siyaset Felsefesi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2EF"/>
                    </a:solidFill>
                  </a:tcPr>
                </a:tc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697" y="1019175"/>
            <a:ext cx="797673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ETİK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08144" y="5032374"/>
            <a:ext cx="9251156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Felsefenin alt dallarından biridir.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100295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82214" y="2000246"/>
            <a:ext cx="1086969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Normlarla uğraşan, norm koyan ve onları temellendiren bilgisel bir etkinliktir.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38453" y="6469570"/>
            <a:ext cx="10357216" cy="138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Temel amaçlarından biri ahlaki eylemin keyfi bir eylem olmadığını göstermektir</a:t>
            </a:r>
          </a:p>
        </p:txBody>
      </p:sp>
      <p:sp>
        <p:nvSpPr>
          <p:cNvPr id="5" name="Freeform 5"/>
          <p:cNvSpPr/>
          <p:nvPr/>
        </p:nvSpPr>
        <p:spPr>
          <a:xfrm>
            <a:off x="3061210" y="684782"/>
            <a:ext cx="474413" cy="462991"/>
          </a:xfrm>
          <a:custGeom>
            <a:avLst/>
            <a:gdLst/>
            <a:ahLst/>
            <a:cxnLst/>
            <a:rect l="l" t="t" r="r" b="b"/>
            <a:pathLst>
              <a:path w="474413" h="462991">
                <a:moveTo>
                  <a:pt x="0" y="0"/>
                </a:moveTo>
                <a:lnTo>
                  <a:pt x="474412" y="0"/>
                </a:lnTo>
                <a:lnTo>
                  <a:pt x="474412" y="462991"/>
                </a:lnTo>
                <a:lnTo>
                  <a:pt x="0" y="462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797" y="0"/>
            <a:ext cx="6535239" cy="10933955"/>
          </a:xfrm>
          <a:custGeom>
            <a:avLst/>
            <a:gdLst/>
            <a:ahLst/>
            <a:cxnLst/>
            <a:rect l="l" t="t" r="r" b="b"/>
            <a:pathLst>
              <a:path w="6535239" h="10933955">
                <a:moveTo>
                  <a:pt x="0" y="0"/>
                </a:moveTo>
                <a:lnTo>
                  <a:pt x="6535239" y="0"/>
                </a:lnTo>
                <a:lnTo>
                  <a:pt x="6535239" y="10933955"/>
                </a:lnTo>
                <a:lnTo>
                  <a:pt x="0" y="1093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43" r="-3145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866" y="7787196"/>
            <a:ext cx="1620231" cy="6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356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Mitoloji</a:t>
            </a:r>
          </a:p>
        </p:txBody>
      </p:sp>
      <p:sp>
        <p:nvSpPr>
          <p:cNvPr id="8" name="TextBox 8"/>
          <p:cNvSpPr txBox="1"/>
          <p:nvPr/>
        </p:nvSpPr>
        <p:spPr>
          <a:xfrm rot="3182240">
            <a:off x="1712665" y="5470805"/>
            <a:ext cx="722800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Etik</a:t>
            </a:r>
          </a:p>
        </p:txBody>
      </p:sp>
      <p:sp>
        <p:nvSpPr>
          <p:cNvPr id="9" name="TextBox 9"/>
          <p:cNvSpPr txBox="1"/>
          <p:nvPr/>
        </p:nvSpPr>
        <p:spPr>
          <a:xfrm rot="-2396898">
            <a:off x="3830480" y="5296238"/>
            <a:ext cx="968004" cy="4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Ahlak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5184" y="4267321"/>
            <a:ext cx="1034190" cy="41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Hukuk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6469" y="1609920"/>
            <a:ext cx="3698307" cy="8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Toplum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592</Words>
  <Application>Microsoft Office PowerPoint</Application>
  <PresentationFormat>Özel</PresentationFormat>
  <Paragraphs>128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4" baseType="lpstr">
      <vt:lpstr>Arial</vt:lpstr>
      <vt:lpstr>DM Sans Bold</vt:lpstr>
      <vt:lpstr>DM Sans</vt:lpstr>
      <vt:lpstr>Arimo Bold</vt:lpstr>
      <vt:lpstr>Lexend Deca</vt:lpstr>
      <vt:lpstr>Calibri</vt:lpstr>
      <vt:lpstr>Abril Fatface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Ahlak Dersi Kopyası</dc:title>
  <cp:lastModifiedBy>Windows Kullanıcısı</cp:lastModifiedBy>
  <cp:revision>6</cp:revision>
  <dcterms:created xsi:type="dcterms:W3CDTF">2006-08-16T00:00:00Z</dcterms:created>
  <dcterms:modified xsi:type="dcterms:W3CDTF">2024-09-30T07:28:04Z</dcterms:modified>
  <dc:identifier>DAGSEmmBZ5E</dc:identifier>
</cp:coreProperties>
</file>